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y="5143500" cx="9144000"/>
  <p:notesSz cx="6858000" cy="9144000"/>
  <p:embeddedFontLst>
    <p:embeddedFont>
      <p:font typeface="Lato"/>
      <p:regular r:id="rId53"/>
      <p:bold r:id="rId54"/>
      <p:italic r:id="rId55"/>
      <p:boldItalic r:id="rId56"/>
    </p:embeddedFont>
    <p:embeddedFont>
      <p:font typeface="Montserrat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Montserrat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Lato-regular.fntdata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Lato-italic.fntdata"/><Relationship Id="rId10" Type="http://schemas.openxmlformats.org/officeDocument/2006/relationships/slide" Target="slides/slide5.xml"/><Relationship Id="rId54" Type="http://schemas.openxmlformats.org/officeDocument/2006/relationships/font" Target="fonts/Lato-bold.fntdata"/><Relationship Id="rId13" Type="http://schemas.openxmlformats.org/officeDocument/2006/relationships/slide" Target="slides/slide8.xml"/><Relationship Id="rId57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56" Type="http://schemas.openxmlformats.org/officeDocument/2006/relationships/font" Target="fonts/Lato-boldItalic.fntdata"/><Relationship Id="rId15" Type="http://schemas.openxmlformats.org/officeDocument/2006/relationships/slide" Target="slides/slide10.xml"/><Relationship Id="rId59" Type="http://schemas.openxmlformats.org/officeDocument/2006/relationships/font" Target="fonts/Montserrat-italic.fntdata"/><Relationship Id="rId14" Type="http://schemas.openxmlformats.org/officeDocument/2006/relationships/slide" Target="slides/slide9.xml"/><Relationship Id="rId58" Type="http://schemas.openxmlformats.org/officeDocument/2006/relationships/font" Target="fonts/Montserrat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4a979c927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4a979c927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4a979c927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4a979c927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4a979c927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4a979c927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4a979c927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4a979c927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4cd25cb4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4cd25cb4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4cd25cb4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4cd25cb4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52a22d54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52a22d54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50822dea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50822dea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4c1b8a99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4c1b8a99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4b0f7a3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4b0f7a3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4a979c927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4a979c927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4b0f7a37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4b0f7a37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4b0f7a37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4b0f7a37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4cd25cb4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4cd25cb4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64b0f7a37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64b0f7a37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4b0f7a37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4b0f7a37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4b0f7a37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4b0f7a37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4b0f7a37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4b0f7a37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64b0f7a37c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64b0f7a37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64c04dad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64c04dad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4cd25cb4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64cd25cb4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4a979c927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64a979c927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4cd25cb4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64cd25cb4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64cd25cb4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64cd25cb4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4cd25cb4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4cd25cb4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4fa3e39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4fa3e39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4fa3e39b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4fa3e39b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50822dea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50822dea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50822dea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50822dea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650822dea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650822dea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650822dea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650822dea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651738022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651738022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4a979c92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4a979c92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65173802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65173802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51738022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51738022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651738022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651738022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652335e8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652335e8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652335e8d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652335e8d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652335e8d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652335e8d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652a22d5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652a22d5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52335e8d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652335e8d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4a979c927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4a979c927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4a979c927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64a979c92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4a979c927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4a979c927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4a979c927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4a979c927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4a979c927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4a979c927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hyperlink" Target="https://www.w3schools.com/python/python_operators.asp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Relationship Id="rId4" Type="http://schemas.openxmlformats.org/officeDocument/2006/relationships/hyperlink" Target="https://www.w3schools.com/python/python_operators.asp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7.xml"/><Relationship Id="rId3" Type="http://schemas.openxmlformats.org/officeDocument/2006/relationships/hyperlink" Target="mailto:edwin.c.garcia.alcocer@gmail.com" TargetMode="External"/><Relationship Id="rId4" Type="http://schemas.openxmlformats.org/officeDocument/2006/relationships/hyperlink" Target="https://clima.inifap.gob.mx/lnmysr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Python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391700" y="2797175"/>
            <a:ext cx="636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Curso de introducción al lenguaje de programación.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6200" y="2011401"/>
            <a:ext cx="560349" cy="56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265500" y="16903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ython</a:t>
            </a:r>
            <a:r>
              <a:rPr lang="es" sz="2400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y sus tipos de IDE.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22"/>
          <p:cNvSpPr txBox="1"/>
          <p:nvPr>
            <p:ph idx="2" type="body"/>
          </p:nvPr>
        </p:nvSpPr>
        <p:spPr>
          <a:xfrm>
            <a:off x="4653075" y="2072300"/>
            <a:ext cx="4198500" cy="33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1991, primer versión estable de Python 0.9.0.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Julio 2019, última versión estable de Python, 3.7.4.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Lenguaje de Programación de Computadoras de alto nivel e interpretado.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Multiplataforma, tipado dinámico y Fuertemente tipado.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Orientado a Objetos.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7200" y="139800"/>
            <a:ext cx="1626774" cy="162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265500" y="15379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IDE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265500" y="28792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Entorno de Desarrollo Integrado (</a:t>
            </a:r>
            <a:r>
              <a:rPr i="1" lang="es">
                <a:latin typeface="Lato"/>
                <a:ea typeface="Lato"/>
                <a:cs typeface="Lato"/>
                <a:sym typeface="Lato"/>
              </a:rPr>
              <a:t>Integrated Development Environment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).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23"/>
          <p:cNvSpPr txBox="1"/>
          <p:nvPr>
            <p:ph idx="2" type="body"/>
          </p:nvPr>
        </p:nvSpPr>
        <p:spPr>
          <a:xfrm>
            <a:off x="4552950" y="952800"/>
            <a:ext cx="44019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¿Qué es?.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U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n entorno de programación que ha sido empaquetado como un programa de aplicación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¿De qué consta?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un editor de código, un compilador, un depurador y un constructor de interfaz gráfica (GUI).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Opciones.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En algunos lenguajes, un IDE puede funcionar como un sistema en tiempo de ejecución, en donde se permite utilizar el lenguaje de programación en forma interactiva, sin necesidad de trabajo orientado a archivos de texto.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075" y="451425"/>
            <a:ext cx="2494104" cy="1753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266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Python IDLE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235500" y="1000075"/>
            <a:ext cx="4891500" cy="3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IDLE es un entorno de desarrollo integrado para Python, que se ha incluido con la implementación predeterminada del lenguaje desde 1.5.*. 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i="1"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Integrated DeveLopment Environment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ó </a:t>
            </a:r>
            <a:r>
              <a:rPr i="1"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Integrated Development and Learning Environment</a:t>
            </a: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s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 empaqueta como una parte opcional del paquete Python con muchas distribuciones de Linux. Está completamente escrito en Python y el kit de herramientas GUI de Tkinter.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900" y="1217950"/>
            <a:ext cx="3631425" cy="314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251900" y="1839225"/>
            <a:ext cx="3999900" cy="28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Anaconda Prompt *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IPython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Jupyter Notebook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 el IDE que se utilizará durante todo el curso. Contiene herramientas (</a:t>
            </a: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Librerías</a:t>
            </a: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/Frameworks) necesarias para </a:t>
            </a: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realizar</a:t>
            </a: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procesos avanzados en el tratamiento de datos.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Microsoft Visual Code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Sublime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Atom</a:t>
            </a:r>
            <a:endParaRPr/>
          </a:p>
        </p:txBody>
      </p:sp>
      <p:sp>
        <p:nvSpPr>
          <p:cNvPr id="141" name="Google Shape;141;p25"/>
          <p:cNvSpPr txBox="1"/>
          <p:nvPr>
            <p:ph type="title"/>
          </p:nvPr>
        </p:nvSpPr>
        <p:spPr>
          <a:xfrm>
            <a:off x="4807500" y="445025"/>
            <a:ext cx="399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Editores Texto</a:t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496" y="283446"/>
            <a:ext cx="2965775" cy="147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0648" y="390185"/>
            <a:ext cx="682350" cy="68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7500" y="1763025"/>
            <a:ext cx="1287775" cy="128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/>
          <p:cNvPicPr preferRelativeResize="0"/>
          <p:nvPr/>
        </p:nvPicPr>
        <p:blipFill rotWithShape="1">
          <a:blip r:embed="rId6">
            <a:alphaModFix/>
          </a:blip>
          <a:srcRect b="8249" l="21629" r="22118" t="6961"/>
          <a:stretch/>
        </p:blipFill>
        <p:spPr>
          <a:xfrm>
            <a:off x="5242770" y="2431875"/>
            <a:ext cx="1662615" cy="147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44800" y="3208371"/>
            <a:ext cx="1662600" cy="18170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CMD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Command prompt</a:t>
            </a:r>
            <a:endParaRPr sz="3000"/>
          </a:p>
        </p:txBody>
      </p:sp>
      <p:sp>
        <p:nvSpPr>
          <p:cNvPr id="152" name="Google Shape;152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Shell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(GUI, Graphical User Interface) (CLI, Command Line Interpreter)</a:t>
            </a:r>
            <a:endParaRPr/>
          </a:p>
        </p:txBody>
      </p:sp>
      <p:sp>
        <p:nvSpPr>
          <p:cNvPr id="153" name="Google Shape;153;p26"/>
          <p:cNvSpPr txBox="1"/>
          <p:nvPr>
            <p:ph idx="2" type="body"/>
          </p:nvPr>
        </p:nvSpPr>
        <p:spPr>
          <a:xfrm>
            <a:off x="4641100" y="724200"/>
            <a:ext cx="4413900" cy="418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cd : Ruta Actual.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cd.. : Retroceder un nivel.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cd / : Retroceder a </a:t>
            </a:r>
            <a:r>
              <a:rPr lang="es"/>
              <a:t>raíz.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cd [DIR] : Entrar a carpeta(nivel).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dir : Muestra Directorios y el contenido del directorio actual.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mkdir [Nombre], md [Nombre] : crea un directorio.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rmdir [DIR], rd [DIR] : Borra un directorio.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del [Archivo], erase [Archivo] : Borra un archivo.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ipconfig : Estado general de la red.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IP</a:t>
            </a:r>
            <a:r>
              <a:rPr lang="es" sz="3600"/>
              <a:t> (Protocolo de internet)</a:t>
            </a:r>
            <a:endParaRPr sz="3600"/>
          </a:p>
        </p:txBody>
      </p:sp>
      <p:sp>
        <p:nvSpPr>
          <p:cNvPr id="159" name="Google Shape;159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IPv4</a:t>
            </a:r>
            <a:endParaRPr/>
          </a:p>
        </p:txBody>
      </p:sp>
      <p:sp>
        <p:nvSpPr>
          <p:cNvPr id="160" name="Google Shape;160;p27"/>
          <p:cNvSpPr txBox="1"/>
          <p:nvPr>
            <p:ph idx="2" type="body"/>
          </p:nvPr>
        </p:nvSpPr>
        <p:spPr>
          <a:xfrm>
            <a:off x="4572000" y="350525"/>
            <a:ext cx="4572000" cy="46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1 ó 0 = bit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4 octetos de bits = 32 bits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11111111.00000000.</a:t>
            </a:r>
            <a:r>
              <a:rPr lang="es"/>
              <a:t>11111111.00000000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1+2+4+8+16+32+64+128 = 255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255.255.255.255 = 4 228 250 625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192.168.1.[254]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>
                <a:solidFill>
                  <a:srgbClr val="FFFF00"/>
                </a:solidFill>
              </a:rPr>
              <a:t>Clase A</a:t>
            </a:r>
            <a:r>
              <a:rPr b="1" lang="es"/>
              <a:t>:</a:t>
            </a:r>
            <a:r>
              <a:rPr lang="es"/>
              <a:t> De 10.0.0.0 a 10.255.255.255, </a:t>
            </a:r>
            <a:r>
              <a:rPr lang="es" sz="1400"/>
              <a:t>Grandes redes privadas, ejemplo: empresa trasnacional.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>
                <a:solidFill>
                  <a:srgbClr val="00FF00"/>
                </a:solidFill>
              </a:rPr>
              <a:t>Clase B</a:t>
            </a:r>
            <a:r>
              <a:rPr lang="es"/>
              <a:t>: De 172.16.0.0 a 172.31.255.255, </a:t>
            </a:r>
            <a:r>
              <a:rPr lang="es" sz="1400"/>
              <a:t>Redes medianas, empresa local, escuela o universidad.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>
                <a:solidFill>
                  <a:srgbClr val="00FFFF"/>
                </a:solidFill>
              </a:rPr>
              <a:t>Clase C</a:t>
            </a:r>
            <a:r>
              <a:rPr lang="es"/>
              <a:t>: 192.168.0.0 a 192.168.255.255, </a:t>
            </a:r>
            <a:r>
              <a:rPr lang="es" sz="1400"/>
              <a:t>Redes pequeñas, como redes domésticas.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ISP : Internet service provider.</a:t>
            </a:r>
            <a:endParaRPr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2275" y="204100"/>
            <a:ext cx="6490938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8"/>
          <p:cNvSpPr/>
          <p:nvPr/>
        </p:nvSpPr>
        <p:spPr>
          <a:xfrm>
            <a:off x="1522275" y="204100"/>
            <a:ext cx="2287500" cy="21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8"/>
          <p:cNvSpPr/>
          <p:nvPr/>
        </p:nvSpPr>
        <p:spPr>
          <a:xfrm>
            <a:off x="3290100" y="1351600"/>
            <a:ext cx="651600" cy="1388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Servicios: </a:t>
            </a:r>
            <a:r>
              <a:rPr lang="es" sz="3600"/>
              <a:t>Puertos</a:t>
            </a:r>
            <a:endParaRPr sz="3600"/>
          </a:p>
        </p:txBody>
      </p:sp>
      <p:sp>
        <p:nvSpPr>
          <p:cNvPr id="173" name="Google Shape;173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HTTP(S)  WEB, FTP, GIT, </a:t>
            </a:r>
            <a:r>
              <a:rPr lang="es"/>
              <a:t>Conexión</a:t>
            </a:r>
            <a:r>
              <a:rPr lang="es"/>
              <a:t> Remota, SSH, Correo</a:t>
            </a:r>
            <a:endParaRPr/>
          </a:p>
        </p:txBody>
      </p:sp>
      <p:sp>
        <p:nvSpPr>
          <p:cNvPr id="174" name="Google Shape;174;p29"/>
          <p:cNvSpPr txBox="1"/>
          <p:nvPr>
            <p:ph idx="2" type="body"/>
          </p:nvPr>
        </p:nvSpPr>
        <p:spPr>
          <a:xfrm>
            <a:off x="4634700" y="178625"/>
            <a:ext cx="4420200" cy="49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Una IP o HOST, almacena servicios mediante </a:t>
            </a:r>
            <a:r>
              <a:rPr b="1" lang="es"/>
              <a:t>Puertos</a:t>
            </a:r>
            <a:r>
              <a:rPr lang="es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>
                <a:solidFill>
                  <a:srgbClr val="00FF00"/>
                </a:solidFill>
              </a:rPr>
              <a:t>172.16.1.</a:t>
            </a:r>
            <a:r>
              <a:rPr lang="es">
                <a:solidFill>
                  <a:srgbClr val="FF9900"/>
                </a:solidFill>
              </a:rPr>
              <a:t>[254]</a:t>
            </a:r>
            <a:r>
              <a:rPr b="1" lang="es">
                <a:solidFill>
                  <a:srgbClr val="00FFFF"/>
                </a:solidFill>
              </a:rPr>
              <a:t>:</a:t>
            </a:r>
            <a:r>
              <a:rPr lang="es">
                <a:solidFill>
                  <a:srgbClr val="FF00FF"/>
                </a:solidFill>
              </a:rPr>
              <a:t>[65000]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HTTP - :80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HTTPS - :443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FTP - :21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SSH - :22</a:t>
            </a:r>
            <a:endParaRPr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Errores comunes en la </a:t>
            </a:r>
            <a:r>
              <a:rPr lang="es"/>
              <a:t>ejecución</a:t>
            </a:r>
            <a:r>
              <a:rPr lang="es"/>
              <a:t> de servicios:</a:t>
            </a:r>
            <a:endParaRPr/>
          </a:p>
          <a:p>
            <a:pPr indent="-342900" lvl="0" marL="457200" rtl="0" algn="just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Firewall ha bloqueado el puerto.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Puerto es duplicado por </a:t>
            </a:r>
            <a:r>
              <a:rPr lang="es"/>
              <a:t>algún</a:t>
            </a:r>
            <a:r>
              <a:rPr lang="es"/>
              <a:t> otro servicio.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Puerto no es </a:t>
            </a:r>
            <a:r>
              <a:rPr lang="es"/>
              <a:t>válido</a:t>
            </a:r>
            <a:r>
              <a:rPr lang="es"/>
              <a:t> para el servicio que se desea presentar.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Sintaxis Básica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3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Python: Estructura.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30"/>
          <p:cNvSpPr txBox="1"/>
          <p:nvPr>
            <p:ph idx="2" type="body"/>
          </p:nvPr>
        </p:nvSpPr>
        <p:spPr>
          <a:xfrm>
            <a:off x="4963450" y="425175"/>
            <a:ext cx="3837000" cy="25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Indentación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: </a:t>
            </a:r>
            <a:r>
              <a:rPr b="1" lang="es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[Tabulación]</a:t>
            </a:r>
            <a:endParaRPr b="1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No se utilizan Llaves: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s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{ }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No es necesario utilizar punto y coma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: </a:t>
            </a:r>
            <a:r>
              <a:rPr b="1" lang="es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;</a:t>
            </a:r>
            <a:endParaRPr b="1"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450" y="2431600"/>
            <a:ext cx="2577300" cy="257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Sintaxis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Básica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Python: Comentarios, Cadenas de Texto, Print.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31"/>
          <p:cNvSpPr txBox="1"/>
          <p:nvPr>
            <p:ph idx="2" type="body"/>
          </p:nvPr>
        </p:nvSpPr>
        <p:spPr>
          <a:xfrm>
            <a:off x="4855775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Comentarios: </a:t>
            </a:r>
            <a:r>
              <a:rPr b="1" lang="es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#</a:t>
            </a:r>
            <a:endParaRPr b="1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Comillas simples: </a:t>
            </a:r>
            <a:r>
              <a:rPr b="1" lang="es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' '</a:t>
            </a:r>
            <a:endParaRPr b="1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Comillas Dobles: </a:t>
            </a:r>
            <a:r>
              <a:rPr b="1" lang="es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" "</a:t>
            </a:r>
            <a:endParaRPr b="1"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Tres comillas Dobles (</a:t>
            </a:r>
            <a:r>
              <a:rPr b="1" lang="es">
                <a:latin typeface="Lato"/>
                <a:ea typeface="Lato"/>
                <a:cs typeface="Lato"/>
                <a:sym typeface="Lato"/>
              </a:rPr>
              <a:t>\n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): </a:t>
            </a:r>
            <a:r>
              <a:rPr b="1" lang="es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""" """</a:t>
            </a:r>
            <a:endParaRPr b="1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(E/S) Imprimir en pantalla (Consola/Terminal) Palabra reservada: </a:t>
            </a:r>
            <a:r>
              <a:rPr b="1" lang="es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print( )</a:t>
            </a:r>
            <a:endParaRPr b="1"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177875" y="1456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Contenido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1297500" y="506550"/>
            <a:ext cx="7038900" cy="41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Introducción: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Descripción General del Curso.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Instalación y configuración de paquetería.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Temas básicos en Python: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Software libre &amp; Open Source.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Historia de Python.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Python y sus tipos de IDE.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CMD/Terminal/Consola.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IPv4, Puertos, Servicios.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Sintaxis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Básica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Práctica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Recuerda solamente utilizar la consola de anaconda prompt.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3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#Mi primer </a:t>
            </a:r>
            <a:r>
              <a:rPr b="1" lang="es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código con: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#Print()</a:t>
            </a:r>
            <a:endParaRPr b="1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Una cadena de texto con comillas simples y dobles. </a:t>
            </a:r>
            <a:endParaRPr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print(</a:t>
            </a:r>
            <a:r>
              <a:rPr b="1" lang="es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'Hola'</a:t>
            </a:r>
            <a:r>
              <a:rPr b="1" lang="es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>
              <a:solidFill>
                <a:srgbClr val="00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print(</a:t>
            </a:r>
            <a:r>
              <a:rPr b="1" lang="es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"Mundo"</a:t>
            </a:r>
            <a:r>
              <a:rPr b="1" lang="es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>
              <a:solidFill>
                <a:srgbClr val="00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Variable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33"/>
          <p:cNvSpPr txBox="1"/>
          <p:nvPr>
            <p:ph idx="1" type="subTitle"/>
          </p:nvPr>
        </p:nvSpPr>
        <p:spPr>
          <a:xfrm>
            <a:off x="265500" y="2803075"/>
            <a:ext cx="4045200" cy="20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Una variable almacena información (Espacio en memoria)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3" name="Google Shape;203;p33"/>
          <p:cNvSpPr txBox="1"/>
          <p:nvPr>
            <p:ph idx="2" type="body"/>
          </p:nvPr>
        </p:nvSpPr>
        <p:spPr>
          <a:xfrm>
            <a:off x="4939500" y="278750"/>
            <a:ext cx="3837000" cy="48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Nombre: A - Z, 0-9, _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Tipos: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Entera, Real, Cadena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Alfanumérica,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Booleana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Fuertemente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tipada: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Entera + Booleana = Error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Dinámicamente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tipada: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Paso 1&gt; Entera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Paso 2&gt;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Booleana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Declaración: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x=</a:t>
            </a:r>
            <a:r>
              <a:rPr lang="es">
                <a:solidFill>
                  <a:srgbClr val="FF00FF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FF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z=</a:t>
            </a:r>
            <a:r>
              <a:rPr lang="es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'Hola'</a:t>
            </a:r>
            <a:endParaRPr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w=</a:t>
            </a:r>
            <a:r>
              <a:rPr lang="es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3.1416</a:t>
            </a:r>
            <a:endParaRPr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y=</a:t>
            </a:r>
            <a:r>
              <a:rPr lang="es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True</a:t>
            </a:r>
            <a:endParaRPr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Sensible a Mayúsculas (sensitive):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4"/>
          <p:cNvPicPr preferRelativeResize="0"/>
          <p:nvPr/>
        </p:nvPicPr>
        <p:blipFill rotWithShape="1">
          <a:blip r:embed="rId3">
            <a:alphaModFix/>
          </a:blip>
          <a:srcRect b="44564" l="18132" r="33539" t="22310"/>
          <a:stretch/>
        </p:blipFill>
        <p:spPr>
          <a:xfrm>
            <a:off x="890038" y="897100"/>
            <a:ext cx="7363923" cy="288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4"/>
          <p:cNvSpPr txBox="1"/>
          <p:nvPr>
            <p:ph idx="4294967295"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Operadores de Asignación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34"/>
          <p:cNvSpPr/>
          <p:nvPr/>
        </p:nvSpPr>
        <p:spPr>
          <a:xfrm>
            <a:off x="904500" y="1394400"/>
            <a:ext cx="7363800" cy="1835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4"/>
          <p:cNvSpPr txBox="1"/>
          <p:nvPr/>
        </p:nvSpPr>
        <p:spPr>
          <a:xfrm>
            <a:off x="1868700" y="3851650"/>
            <a:ext cx="54066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hlinkClick r:id="rId4"/>
              </a:rPr>
              <a:t>https://www.w3schools.com/python/python_operators.asp</a:t>
            </a:r>
            <a:endParaRPr sz="1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Operadores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Aritméticos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18602" l="18587" r="36438" t="40467"/>
          <a:stretch/>
        </p:blipFill>
        <p:spPr>
          <a:xfrm>
            <a:off x="887875" y="789125"/>
            <a:ext cx="7308501" cy="380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5"/>
          <p:cNvSpPr txBox="1"/>
          <p:nvPr/>
        </p:nvSpPr>
        <p:spPr>
          <a:xfrm>
            <a:off x="2000225" y="4668900"/>
            <a:ext cx="50838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hlinkClick r:id="rId4"/>
              </a:rPr>
              <a:t>https://www.w3schools.com/python/python_operators.asp</a:t>
            </a:r>
            <a:endParaRPr sz="1200"/>
          </a:p>
        </p:txBody>
      </p:sp>
      <p:sp>
        <p:nvSpPr>
          <p:cNvPr id="219" name="Google Shape;219;p35"/>
          <p:cNvSpPr/>
          <p:nvPr/>
        </p:nvSpPr>
        <p:spPr>
          <a:xfrm>
            <a:off x="904500" y="1242000"/>
            <a:ext cx="7276500" cy="19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5"/>
          <p:cNvSpPr/>
          <p:nvPr/>
        </p:nvSpPr>
        <p:spPr>
          <a:xfrm>
            <a:off x="904500" y="3680400"/>
            <a:ext cx="7276500" cy="458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Variables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Ejemplos detallados.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36"/>
          <p:cNvSpPr txBox="1"/>
          <p:nvPr>
            <p:ph idx="2" type="body"/>
          </p:nvPr>
        </p:nvSpPr>
        <p:spPr>
          <a:xfrm>
            <a:off x="4752000" y="305775"/>
            <a:ext cx="4392000" cy="49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#Variables: Entera, Real, Cadena,</a:t>
            </a:r>
            <a:endParaRPr b="1" sz="14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#Boolena</a:t>
            </a:r>
            <a:endParaRPr b="1" sz="14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Crear una variable de cada tipo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 dato, respetando las reglas establecidas anteriormente.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x=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1234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z=</a:t>
            </a:r>
            <a:r>
              <a:rPr lang="es" sz="1400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'Hola Mundo'</a:t>
            </a:r>
            <a:endParaRPr sz="1400">
              <a:solidFill>
                <a:srgbClr val="00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w=</a:t>
            </a:r>
            <a:r>
              <a:rPr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3.1416</a:t>
            </a:r>
            <a:endParaRPr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y=</a:t>
            </a:r>
            <a:r>
              <a:rPr lang="es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sz="14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Mostrar cada una de las variables en pantalla con la función </a:t>
            </a:r>
            <a:r>
              <a:rPr b="1"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Print( ) </a:t>
            </a: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y </a:t>
            </a:r>
            <a:r>
              <a:rPr b="1"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Type( )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print(x)</a:t>
            </a:r>
            <a:endParaRPr b="1"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type(x)</a:t>
            </a:r>
            <a:endParaRPr b="1"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Operadores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3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Ejemplos detallados.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37"/>
          <p:cNvSpPr txBox="1"/>
          <p:nvPr>
            <p:ph idx="2" type="body"/>
          </p:nvPr>
        </p:nvSpPr>
        <p:spPr>
          <a:xfrm>
            <a:off x="4572000" y="142600"/>
            <a:ext cx="4702500" cy="50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#Operadores: Suma, Resta, División,</a:t>
            </a:r>
            <a:endParaRPr b="1" sz="14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#Multiplicación, Exponente.</a:t>
            </a:r>
            <a:endParaRPr b="1" sz="14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Crear dos variables enteras, y aplicar e imprimir en pantalla el resultado de cada uno de los operadores.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x=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y=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15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print( </a:t>
            </a: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x + y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Asignar a una variable el valor que resulta de cada uno de los operadores. Imprimir dicha variable.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x=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y=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15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res=x+y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print( </a:t>
            </a: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res 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Lato"/>
                <a:ea typeface="Lato"/>
                <a:cs typeface="Lato"/>
                <a:sym typeface="Lato"/>
              </a:rPr>
              <a:t>Concatenar cadenas y variables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0" name="Google Shape;240;p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Ejemplo Sencillo.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38"/>
          <p:cNvSpPr txBox="1"/>
          <p:nvPr>
            <p:ph idx="2" type="body"/>
          </p:nvPr>
        </p:nvSpPr>
        <p:spPr>
          <a:xfrm>
            <a:off x="4644000" y="136900"/>
            <a:ext cx="4500000" cy="48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a=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'Mundo'</a:t>
            </a:r>
            <a:endParaRPr b="1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n=3000</a:t>
            </a:r>
            <a:endParaRPr b="1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800"/>
              <a:buFont typeface="Consolas"/>
              <a:buChar char="●"/>
            </a:pP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'+'Mundo'</a:t>
            </a:r>
            <a:endParaRPr b="1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800"/>
              <a:buFont typeface="Consolas"/>
              <a:buChar char="●"/>
            </a:pP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'Hola'+a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"Hola "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+a</a:t>
            </a:r>
            <a:endParaRPr b="1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Consolas"/>
              <a:buChar char="●"/>
            </a:pPr>
            <a:r>
              <a:rPr b="1" lang="es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""" Hola """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+a</a:t>
            </a:r>
            <a:endParaRPr b="1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800"/>
              <a:buFont typeface="Consolas"/>
              <a:buChar char="●"/>
            </a:pP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{}'</a:t>
            </a:r>
            <a:r>
              <a:rPr b="1" lang="es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.format(a)</a:t>
            </a:r>
            <a:endParaRPr b="1">
              <a:solidFill>
                <a:srgbClr val="FFE5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800"/>
              <a:buFont typeface="Consolas"/>
              <a:buChar char="●"/>
            </a:pP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{}{}'</a:t>
            </a:r>
            <a:r>
              <a:rPr b="1" lang="es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.format(a,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'!'</a:t>
            </a:r>
            <a:r>
              <a:rPr b="1" lang="es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>
              <a:solidFill>
                <a:srgbClr val="FFE5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E599"/>
              </a:buClr>
              <a:buSzPts val="1800"/>
              <a:buFont typeface="Consolas"/>
              <a:buChar char="●"/>
            </a:pP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{0}{1}'</a:t>
            </a:r>
            <a:r>
              <a:rPr b="1" lang="es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.format(a,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'!'</a:t>
            </a:r>
            <a:r>
              <a:rPr b="1" lang="es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>
              <a:solidFill>
                <a:srgbClr val="FFE5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E5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{A}{B}'</a:t>
            </a:r>
            <a:r>
              <a:rPr b="1" lang="es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.format(A=a,B=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'!'</a:t>
            </a:r>
            <a:r>
              <a:rPr b="1" lang="es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>
              <a:solidFill>
                <a:srgbClr val="FFE5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E5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'+a</a:t>
            </a: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>
              <a:solidFill>
                <a:srgbClr val="FF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'Hola',a</a:t>
            </a: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>
              <a:solidFill>
                <a:srgbClr val="FF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'$',n</a:t>
            </a: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>
              <a:solidFill>
                <a:srgbClr val="FF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'$'+</a:t>
            </a:r>
            <a:r>
              <a:rPr b="1" lang="es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str(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b="1" lang="es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>
              <a:solidFill>
                <a:srgbClr val="FF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Lato"/>
                <a:ea typeface="Lato"/>
                <a:cs typeface="Lato"/>
                <a:sym typeface="Lato"/>
              </a:rPr>
              <a:t>Comentarios,Variables y </a:t>
            </a:r>
            <a:r>
              <a:rPr lang="es" sz="3000">
                <a:latin typeface="Lato"/>
                <a:ea typeface="Lato"/>
                <a:cs typeface="Lato"/>
                <a:sym typeface="Lato"/>
              </a:rPr>
              <a:t>Operadores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Ejemplos detallados.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39"/>
          <p:cNvSpPr txBox="1"/>
          <p:nvPr>
            <p:ph idx="2" type="body"/>
          </p:nvPr>
        </p:nvSpPr>
        <p:spPr>
          <a:xfrm>
            <a:off x="4572000" y="102100"/>
            <a:ext cx="4486500" cy="495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#Comentarios, Variables y Operadores</a:t>
            </a:r>
            <a:endParaRPr b="1" sz="14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Crear dos variables enteras, y aplicar e imprimir en pantalla el resultado de cada uno de los operadores, concatenar su </a:t>
            </a: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descripción</a:t>
            </a: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x=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y=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print(</a:t>
            </a:r>
            <a:r>
              <a:rPr b="1"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"Resultado: ",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x + y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Concatenar el resultado de las </a:t>
            </a: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operaciones</a:t>
            </a: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 en una sola </a:t>
            </a: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línea</a:t>
            </a: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x=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y=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15</a:t>
            </a:r>
            <a:endParaRPr sz="14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=x+y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rst</a:t>
            </a:r>
            <a:r>
              <a:rPr lang="es" sz="1400">
                <a:latin typeface="Courier New"/>
                <a:ea typeface="Courier New"/>
                <a:cs typeface="Courier New"/>
                <a:sym typeface="Courier New"/>
              </a:rPr>
              <a:t>=x-y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print(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"suma:{A}"</a:t>
            </a:r>
            <a:r>
              <a:rPr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.format(A=sum)</a:t>
            </a:r>
            <a:r>
              <a:rPr lang="es" sz="14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Examen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4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Utilizar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ana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conda prompt (Python/IPython) y Un editor de texto para dar seguimiento (Code, Sublime, Atom).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40"/>
          <p:cNvSpPr txBox="1"/>
          <p:nvPr>
            <p:ph idx="2" type="body"/>
          </p:nvPr>
        </p:nvSpPr>
        <p:spPr>
          <a:xfrm>
            <a:off x="4572000" y="245725"/>
            <a:ext cx="4572000" cy="46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#Comentarios, Variables y Operadores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Resultado: 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Curso de Python: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Comentarios, Variables y Operadores.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Variables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Entera: 33293 &lt;class 'int'&gt;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Cadena: Hola Mundo &lt;class 'str'&gt;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Real: 3.1416 &lt;class 'float'&gt;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Booleana: True &lt;class 'bool'&gt;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Operadores: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50x30= 1500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50/30= 1.66…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50-30= 20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50+30= 80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5**3= 125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R= A:1500, B:1.66…, C:20, D:80 y E:125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Jupyter Notebook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41"/>
          <p:cNvSpPr txBox="1"/>
          <p:nvPr>
            <p:ph idx="1" type="subTitle"/>
          </p:nvPr>
        </p:nvSpPr>
        <p:spPr>
          <a:xfrm>
            <a:off x="620550" y="2715475"/>
            <a:ext cx="3335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Lato"/>
                <a:ea typeface="Lato"/>
                <a:cs typeface="Lato"/>
                <a:sym typeface="Lato"/>
              </a:rPr>
              <a:t>Desarrollar software de código abierto, estándares abiertos y servicios para computación interactiva en docenas de lenguajes de programación.</a:t>
            </a: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p41"/>
          <p:cNvSpPr txBox="1"/>
          <p:nvPr>
            <p:ph idx="2" type="body"/>
          </p:nvPr>
        </p:nvSpPr>
        <p:spPr>
          <a:xfrm>
            <a:off x="4712225" y="724200"/>
            <a:ext cx="4366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Consolas"/>
                <a:ea typeface="Consolas"/>
                <a:cs typeface="Consolas"/>
                <a:sym typeface="Consolas"/>
              </a:rPr>
              <a:t>Servicio: </a:t>
            </a:r>
            <a:r>
              <a:rPr b="1" lang="es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[IPv4]:[Puerto]</a:t>
            </a:r>
            <a:endParaRPr b="1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localhost:8888  </a:t>
            </a:r>
            <a:r>
              <a:rPr b="1" lang="e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&lt;--</a:t>
            </a:r>
            <a:endParaRPr b="1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localhost:8080  </a:t>
            </a:r>
            <a:r>
              <a:rPr b="1" lang="e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&lt;--</a:t>
            </a:r>
            <a:endParaRPr b="1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172.16.1.[0-254]:8080  </a:t>
            </a:r>
            <a:r>
              <a:rPr b="1" lang="e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&lt;--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latin typeface="Consolas"/>
                <a:ea typeface="Consolas"/>
                <a:cs typeface="Consolas"/>
                <a:sym typeface="Consolas"/>
              </a:rPr>
              <a:t>Key: </a:t>
            </a:r>
            <a:r>
              <a:rPr b="1" lang="es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http://</a:t>
            </a:r>
            <a:r>
              <a:rPr b="1" lang="es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localhost</a:t>
            </a: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:8888</a:t>
            </a:r>
            <a:r>
              <a:rPr b="1" lang="es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/tree?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token=</a:t>
            </a: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faaedeaa37eb23b238a8aecbdb05563ac1ed9348bd98b000</a:t>
            </a:r>
            <a:endParaRPr>
              <a:solidFill>
                <a:srgbClr val="FF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1297500" y="2413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Sesión </a:t>
            </a:r>
            <a:r>
              <a:rPr b="1" lang="es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Práctica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1297500" y="863650"/>
            <a:ext cx="7038900" cy="41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Fundamentos de Python: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Sintaxis </a:t>
            </a: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Básica: </a:t>
            </a:r>
            <a:r>
              <a:rPr lang="e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Comentarios</a:t>
            </a: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Variables, Operadores.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Condiciones y Ciclos.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Cadenas, Listas, Diccionarios y Tuplas.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s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Funciones.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Condicionales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42"/>
          <p:cNvSpPr txBox="1"/>
          <p:nvPr>
            <p:ph idx="1" type="subTitle"/>
          </p:nvPr>
        </p:nvSpPr>
        <p:spPr>
          <a:xfrm>
            <a:off x="205675" y="28150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IF, ELSE, Operadores Relacionales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42"/>
          <p:cNvSpPr txBox="1"/>
          <p:nvPr>
            <p:ph idx="2" type="body"/>
          </p:nvPr>
        </p:nvSpPr>
        <p:spPr>
          <a:xfrm>
            <a:off x="4572000" y="126775"/>
            <a:ext cx="4648200" cy="50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#Condicionales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 </a:t>
            </a:r>
            <a:r>
              <a:rPr b="1" lang="e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&gt;=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&lt;=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4A86E8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,!=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a=30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b=20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c=30.1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if a&gt;b: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'{} es mayor que {}'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.format(a,b)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#--------------------------------------------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if a&lt;b: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'{} es mayor que {}'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.format(a,b)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r=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'{1} no es mayor que {0}'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.format(b,a)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print(r)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#--------------------------------------------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if a&gt;b: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r=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'{1} es mayor que {0}'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.format(b,a)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print(r)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if c&gt;a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print(a,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'no es mayor que'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,c)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print(c,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'Tipo:'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,type(c))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Condicionales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Práctica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43"/>
          <p:cNvSpPr txBox="1"/>
          <p:nvPr>
            <p:ph idx="2" type="body"/>
          </p:nvPr>
        </p:nvSpPr>
        <p:spPr>
          <a:xfrm>
            <a:off x="4572000" y="245725"/>
            <a:ext cx="4572000" cy="46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#Comentarios, Variables</a:t>
            </a:r>
            <a:r>
              <a:rPr b="1" lang="es" sz="1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 y Operadores</a:t>
            </a:r>
            <a:endParaRPr b="1" sz="1400">
              <a:solidFill>
                <a:srgbClr val="00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#Condicionales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Entera: 40 &lt;class 'int'&gt;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Cadena A: Hola Mundo &lt;class 'str'&gt;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Cadena B: ! &lt;class 'str'&gt;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Real: 80.5 &lt;class 'float'&gt;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Entera + Real = </a:t>
            </a:r>
            <a:r>
              <a:rPr b="1" lang="es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[resulado] [tipo]</a:t>
            </a:r>
            <a:endParaRPr b="1" sz="14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Cadena A + Cadena B = </a:t>
            </a:r>
            <a:r>
              <a:rPr b="1" lang="es" sz="1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[resulado] [tipo]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Operadores en condicionales: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50&lt;30: No es menor 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50&gt;30: Si es mayor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50==30: No es igual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50!=30: Son diferentes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50&gt;=30: Si es mayor ó igual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Font typeface="Courier New"/>
              <a:buAutoNum type="alphaUcPeriod"/>
            </a:pPr>
            <a:r>
              <a:rPr b="1" lang="es" sz="1400">
                <a:solidFill>
                  <a:srgbClr val="FFFF00"/>
                </a:solidFill>
                <a:latin typeface="Courier New"/>
                <a:ea typeface="Courier New"/>
                <a:cs typeface="Courier New"/>
                <a:sym typeface="Courier New"/>
              </a:rPr>
              <a:t>30&lt;=50: Si es menor ó igual</a:t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Ciclos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44"/>
          <p:cNvSpPr txBox="1"/>
          <p:nvPr>
            <p:ph idx="1" type="subTitle"/>
          </p:nvPr>
        </p:nvSpPr>
        <p:spPr>
          <a:xfrm>
            <a:off x="205675" y="28150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While (Mientras) &amp; For (Para)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44"/>
          <p:cNvSpPr txBox="1"/>
          <p:nvPr>
            <p:ph idx="2" type="body"/>
          </p:nvPr>
        </p:nvSpPr>
        <p:spPr>
          <a:xfrm>
            <a:off x="4572000" y="0"/>
            <a:ext cx="4648200" cy="50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#Ciclos: While &amp; For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cadena=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'Hola_Mundo!'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iterator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 in cadena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'Lugar: 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.format(iterator)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#--------------------------------------------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a=0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flag=True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while(True):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a+=1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'Número: {}'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.format(a)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if a==100: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	flag=False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#--------------------------------------------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#Ciclo For con Range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_rg1=range(1,101)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for i in _rg1: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'Lugar: 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.format(i)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Ciclos</a:t>
            </a:r>
            <a:endParaRPr/>
          </a:p>
        </p:txBody>
      </p:sp>
      <p:sp>
        <p:nvSpPr>
          <p:cNvPr id="289" name="Google Shape;289;p45"/>
          <p:cNvSpPr txBox="1"/>
          <p:nvPr>
            <p:ph idx="1" type="subTitle"/>
          </p:nvPr>
        </p:nvSpPr>
        <p:spPr>
          <a:xfrm>
            <a:off x="205675" y="28150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Práctica</a:t>
            </a:r>
            <a:endParaRPr/>
          </a:p>
        </p:txBody>
      </p:sp>
      <p:sp>
        <p:nvSpPr>
          <p:cNvPr id="290" name="Google Shape;290;p45"/>
          <p:cNvSpPr txBox="1"/>
          <p:nvPr>
            <p:ph idx="2" type="body"/>
          </p:nvPr>
        </p:nvSpPr>
        <p:spPr>
          <a:xfrm>
            <a:off x="4572000" y="126775"/>
            <a:ext cx="4572000" cy="50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r>
              <a:rPr b="1" lang="es" sz="12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Generar Ciclo While/For que imprima los </a:t>
            </a:r>
            <a:r>
              <a:rPr b="1" lang="es" sz="12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números</a:t>
            </a:r>
            <a:r>
              <a:rPr b="1" lang="es" sz="12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del 0 al 1000, mientras muestra un mensaje en pantalla para: No. 1: Inicio. No. 500: Intermedio. No. 1000: Final.</a:t>
            </a:r>
            <a:r>
              <a:rPr b="1" lang="es" sz="12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b="1" sz="12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#for</a:t>
            </a:r>
            <a:endParaRPr b="1" sz="12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num=range(1,1001)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for i in num: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if(i==1):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    print("No. {}: Inicio".format(i))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if(i==500):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    print("No. {}: Intermedio".format(i))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if(i==1000):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    print("No. {}: Final".format(i))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print(i)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#while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num1=0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while(num1&lt;1000):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num1+=1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if(num1==1):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    print("No. {}: Inicio".format(num1))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if(num1==500):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    print("No. {}: Intermedio".format(num1))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if(num1==1000):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    print("No. {}: Final".format(num1))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EFEFEF"/>
                </a:solidFill>
                <a:latin typeface="Consolas"/>
                <a:ea typeface="Consolas"/>
                <a:cs typeface="Consolas"/>
                <a:sym typeface="Consolas"/>
              </a:rPr>
              <a:t>    print(num1)</a:t>
            </a:r>
            <a:endParaRPr b="1" sz="1100">
              <a:solidFill>
                <a:srgbClr val="EFEFE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Examen. Intermedio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4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Condicionales y Ciclos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Tiempo: 10 min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46"/>
          <p:cNvSpPr txBox="1"/>
          <p:nvPr>
            <p:ph idx="2" type="body"/>
          </p:nvPr>
        </p:nvSpPr>
        <p:spPr>
          <a:xfrm>
            <a:off x="4939500" y="724200"/>
            <a:ext cx="3837000" cy="40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#1.Comentarios, Variables y Operadores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#2.Condicionales, Ciclos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Contar del 1 al 100: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Inicio: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1.1,1.2,1.3,1.4… 1.9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2.1,2.2,2.3,2.4… 2.9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…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Intermedio: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50.1,50.2,50.3,50.4… 50.9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… 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99.1,99.2,99.3,99.4… 99.9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Final: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100  </a:t>
            </a:r>
            <a:endParaRPr b="1"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D9D9D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7"/>
          <p:cNvSpPr txBox="1"/>
          <p:nvPr>
            <p:ph type="title"/>
          </p:nvPr>
        </p:nvSpPr>
        <p:spPr>
          <a:xfrm>
            <a:off x="265500" y="14617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000"/>
              <a:t>Estructuras de Datos</a:t>
            </a:r>
            <a:endParaRPr sz="3000"/>
          </a:p>
        </p:txBody>
      </p:sp>
      <p:sp>
        <p:nvSpPr>
          <p:cNvPr id="303" name="Google Shape;303;p4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Cadenas, Listas, Diccionarios y Tuplas</a:t>
            </a:r>
            <a:endParaRPr sz="1800">
              <a:solidFill>
                <a:srgbClr val="D9D9D9"/>
              </a:solidFill>
            </a:endParaRPr>
          </a:p>
        </p:txBody>
      </p:sp>
      <p:sp>
        <p:nvSpPr>
          <p:cNvPr id="304" name="Google Shape;304;p47"/>
          <p:cNvSpPr txBox="1"/>
          <p:nvPr>
            <p:ph idx="2" type="body"/>
          </p:nvPr>
        </p:nvSpPr>
        <p:spPr>
          <a:xfrm>
            <a:off x="4401875" y="795750"/>
            <a:ext cx="4742100" cy="42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 sz="1400"/>
              <a:t>Cadenas:</a:t>
            </a:r>
            <a:r>
              <a:rPr lang="es" sz="1400"/>
              <a:t> Elementos </a:t>
            </a:r>
            <a:r>
              <a:rPr lang="es" sz="1400"/>
              <a:t>alfanuméricos</a:t>
            </a:r>
            <a:r>
              <a:rPr lang="es" sz="1400"/>
              <a:t> encerrados en comillas simples o dobles. INMUTABLES.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a=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'Hola_Mundo!'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b="1" lang="es" sz="1400"/>
              <a:t>Listas: </a:t>
            </a:r>
            <a:r>
              <a:rPr lang="es" sz="1400"/>
              <a:t>Colecciones de datos los cuales pueden ser de cualquier tipo. MUTABLES.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[1,2,3,4]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b="1" lang="es" sz="1400"/>
              <a:t>Diccionarios:</a:t>
            </a:r>
            <a:r>
              <a:rPr lang="es" sz="1400"/>
              <a:t> Estructuras de datos consistentes en listas de pares de variables, cada par tiene su clave (key) y su valor. MUTABLES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/>
              <a:t>dic=</a:t>
            </a:r>
            <a:r>
              <a:rPr lang="es" sz="1400">
                <a:solidFill>
                  <a:srgbClr val="FFFF00"/>
                </a:solidFill>
              </a:rPr>
              <a:t>{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'ej1':'valor1',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'ej2':'valor2','A':300</a:t>
            </a:r>
            <a:r>
              <a:rPr lang="es" sz="1400">
                <a:solidFill>
                  <a:srgbClr val="FFFF00"/>
                </a:solidFill>
              </a:rPr>
              <a:t>}</a:t>
            </a:r>
            <a:endParaRPr sz="1400">
              <a:solidFill>
                <a:srgbClr val="FFFF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b="1" lang="es" sz="1400"/>
              <a:t>Tuplas:</a:t>
            </a:r>
            <a:r>
              <a:rPr lang="es" sz="1400"/>
              <a:t> Estructura conformada por elementos que pueden ser de cualquier tipo. INMUTABLES.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tpl=(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MUNDO'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3,4</a:t>
            </a: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Cadenas</a:t>
            </a:r>
            <a:endParaRPr/>
          </a:p>
        </p:txBody>
      </p:sp>
      <p:sp>
        <p:nvSpPr>
          <p:cNvPr id="310" name="Google Shape;310;p4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Alfanuméricas y sus funciones</a:t>
            </a:r>
            <a:endParaRPr/>
          </a:p>
        </p:txBody>
      </p:sp>
      <p:sp>
        <p:nvSpPr>
          <p:cNvPr id="311" name="Google Shape;311;p48"/>
          <p:cNvSpPr txBox="1"/>
          <p:nvPr>
            <p:ph idx="2" type="body"/>
          </p:nvPr>
        </p:nvSpPr>
        <p:spPr>
          <a:xfrm>
            <a:off x="4939500" y="495600"/>
            <a:ext cx="3837000" cy="441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 sz="1400"/>
              <a:t>len( </a:t>
            </a:r>
            <a:r>
              <a:rPr b="1" lang="es" sz="1400">
                <a:solidFill>
                  <a:srgbClr val="FFFF00"/>
                </a:solidFill>
              </a:rPr>
              <a:t>var</a:t>
            </a:r>
            <a:r>
              <a:rPr b="1" lang="es" sz="1400"/>
              <a:t> ) : </a:t>
            </a:r>
            <a:r>
              <a:rPr lang="es" sz="1400"/>
              <a:t>Función</a:t>
            </a:r>
            <a:r>
              <a:rPr lang="es" sz="1400"/>
              <a:t> que entrega el tamaño de la cadena.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 sz="1400">
                <a:solidFill>
                  <a:srgbClr val="FFFF00"/>
                </a:solidFill>
              </a:rPr>
              <a:t>var</a:t>
            </a:r>
            <a:r>
              <a:rPr b="1" lang="es" sz="1400"/>
              <a:t>.split(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 '</a:t>
            </a:r>
            <a:r>
              <a:rPr b="1" lang="es" sz="1400"/>
              <a:t>) : </a:t>
            </a:r>
            <a:r>
              <a:rPr lang="es" sz="1400"/>
              <a:t>Función que separa la cadena.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 sz="1400"/>
              <a:t>Índice:</a:t>
            </a:r>
            <a:r>
              <a:rPr lang="es" sz="1400"/>
              <a:t> Indica la posición de un caracter dentro de la cadena.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a=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'Hola_Mundo!'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a[0]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a[-1]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'!'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a[0:4]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a[5:]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'Mundo!'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a[0]*3 ---&gt;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'HHH'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a[0]=P xxx&gt; </a:t>
            </a:r>
            <a:r>
              <a:rPr b="1" lang="e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ERROR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cadena</a:t>
            </a:r>
            <a:r>
              <a:rPr lang="es" sz="3600">
                <a:latin typeface="Lato"/>
                <a:ea typeface="Lato"/>
                <a:cs typeface="Lato"/>
                <a:sym typeface="Lato"/>
              </a:rPr>
              <a:t>.</a:t>
            </a:r>
            <a:r>
              <a:rPr lang="es" sz="36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funcion()</a:t>
            </a:r>
            <a:endParaRPr sz="36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Otras funciones aplicadas a una variable o cadena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alfanumérica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49"/>
          <p:cNvSpPr txBox="1"/>
          <p:nvPr>
            <p:ph idx="2" type="body"/>
          </p:nvPr>
        </p:nvSpPr>
        <p:spPr>
          <a:xfrm>
            <a:off x="4571990" y="724192"/>
            <a:ext cx="4362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a=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mundo!'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b=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'LNMYSR'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a.upper()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MUNDO!'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b.lower()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'lnmysr'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a.count(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'o'</a:t>
            </a: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)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a.replace(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'a','u'</a:t>
            </a: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)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'holu mundo!'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a.title() ---&gt;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mundo!'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mundo!'</a:t>
            </a: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.title()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Listas</a:t>
            </a:r>
            <a:endParaRPr/>
          </a:p>
        </p:txBody>
      </p:sp>
      <p:sp>
        <p:nvSpPr>
          <p:cNvPr id="324" name="Google Shape;324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Funciones de </a:t>
            </a:r>
            <a:r>
              <a:rPr lang="es"/>
              <a:t>selección</a:t>
            </a:r>
            <a:r>
              <a:rPr lang="es"/>
              <a:t>, </a:t>
            </a:r>
            <a:r>
              <a:rPr lang="es"/>
              <a:t>búsqueda, integración, reemplazo. [Lista][0:N]</a:t>
            </a:r>
            <a:endParaRPr/>
          </a:p>
        </p:txBody>
      </p:sp>
      <p:sp>
        <p:nvSpPr>
          <p:cNvPr id="325" name="Google Shape;325;p50"/>
          <p:cNvSpPr txBox="1"/>
          <p:nvPr>
            <p:ph idx="2" type="body"/>
          </p:nvPr>
        </p:nvSpPr>
        <p:spPr>
          <a:xfrm>
            <a:off x="4572000" y="152400"/>
            <a:ext cx="4572000" cy="48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,3.141,</a:t>
            </a:r>
            <a:r>
              <a:rPr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mundo!'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lstN=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68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lstD=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,[</a:t>
            </a:r>
            <a:r>
              <a:rPr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1,2,3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lst.append([Value])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lst.count([Value])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len(</a:t>
            </a:r>
            <a:r>
              <a:rPr lang="es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lst</a:t>
            </a:r>
            <a:r>
              <a:rPr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400">
              <a:solidFill>
                <a:srgbClr val="FF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lst.insert([indice],[value])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lstN.sort()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lstN.reverse()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lstN.pop([Null/Indice])  .remove([value])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lstN.clear()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lstN2=lstN.copy()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Listas</a:t>
            </a:r>
            <a:endParaRPr/>
          </a:p>
        </p:txBody>
      </p:sp>
      <p:sp>
        <p:nvSpPr>
          <p:cNvPr id="331" name="Google Shape;331;p5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Práctica</a:t>
            </a:r>
            <a:endParaRPr/>
          </a:p>
        </p:txBody>
      </p:sp>
      <p:sp>
        <p:nvSpPr>
          <p:cNvPr id="332" name="Google Shape;332;p51"/>
          <p:cNvSpPr txBox="1"/>
          <p:nvPr>
            <p:ph idx="2" type="body"/>
          </p:nvPr>
        </p:nvSpPr>
        <p:spPr>
          <a:xfrm>
            <a:off x="4572000" y="445800"/>
            <a:ext cx="4572000" cy="45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'M','X','Z','A'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lstN=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68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lstD=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68,45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,[</a:t>
            </a:r>
            <a:r>
              <a:rPr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1,2,3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lst: ordenar en asc y desc.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lstN: [13,4.5342,True,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mundo'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lstD: eliminar los valores de la lista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anidada uno a uno y agregar los siguientes # valores 4,5,6.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68,45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,[</a:t>
            </a:r>
            <a:r>
              <a:rPr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4,5,6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Anidar lst en lstN, anidar lstN en lstD,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eliminar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'X' 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y agregar 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'Z'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en lst.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imprimir lst.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[13, 33, 45, 68, 45, [4, 5, 6], [13, 4.5342, True, 'hola mundo', ['Z', 'M', 'A', 'H']]]</a:t>
            </a:r>
            <a:endParaRPr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-51700" y="1830600"/>
            <a:ext cx="46770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Descripción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General del Curso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4677000" y="724200"/>
            <a:ext cx="42582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El participante debe tener  conocimientos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básicos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en el manejo de un sistema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operativo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de la distribución Microsoft Windows o GNU/Linux, y por lo menos haber manejado alguna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versión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de Microsoft Office/LibreOffice.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Adicionalmente, el participante debe tener en mente el manejo de interfaces no amigables con el usuario, esto es, C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onsola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, Terminal, IDLES.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Listas &amp; Ciclos</a:t>
            </a:r>
            <a:endParaRPr/>
          </a:p>
        </p:txBody>
      </p:sp>
      <p:sp>
        <p:nvSpPr>
          <p:cNvPr id="338" name="Google Shape;338;p5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Iteración de lista con un ciclo for</a:t>
            </a:r>
            <a:endParaRPr/>
          </a:p>
        </p:txBody>
      </p:sp>
      <p:sp>
        <p:nvSpPr>
          <p:cNvPr id="339" name="Google Shape;339;p52"/>
          <p:cNvSpPr txBox="1"/>
          <p:nvPr>
            <p:ph idx="2" type="body"/>
          </p:nvPr>
        </p:nvSpPr>
        <p:spPr>
          <a:xfrm>
            <a:off x="4572000" y="370800"/>
            <a:ext cx="4572000" cy="46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list, int, real, bool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,3.141,</a:t>
            </a:r>
            <a:r>
              <a:rPr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'Hola mundo!'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lstN=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13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33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68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200">
                <a:latin typeface="Consolas"/>
                <a:ea typeface="Consolas"/>
                <a:cs typeface="Consolas"/>
                <a:sym typeface="Consolas"/>
              </a:rPr>
              <a:t>lstD=</a:t>
            </a:r>
            <a:r>
              <a:rPr lang="es" sz="12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[13, 33, 45, 68, 45, [4, 5, 6], [13, 4.5342, True, 'hola mundo', ['Z', 'M', 'A', 'H']]]</a:t>
            </a:r>
            <a:endParaRPr sz="12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for i in lst: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'{} {}'.format(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i,type(i)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for i in lstN: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	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'{} {}'.format(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i**2,type(i)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lstD: Imprimir en pantalla todos los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valores, incluyendo los valores de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 listas anidadas.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Tuplas</a:t>
            </a:r>
            <a:endParaRPr/>
          </a:p>
        </p:txBody>
      </p:sp>
      <p:sp>
        <p:nvSpPr>
          <p:cNvPr id="345" name="Google Shape;345;p53"/>
          <p:cNvSpPr txBox="1"/>
          <p:nvPr>
            <p:ph idx="1" type="subTitle"/>
          </p:nvPr>
        </p:nvSpPr>
        <p:spPr>
          <a:xfrm>
            <a:off x="0" y="2803075"/>
            <a:ext cx="4572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[estructura] = ([valor1],... [valorN])</a:t>
            </a:r>
            <a:endParaRPr/>
          </a:p>
        </p:txBody>
      </p:sp>
      <p:sp>
        <p:nvSpPr>
          <p:cNvPr id="346" name="Google Shape;346;p53"/>
          <p:cNvSpPr txBox="1"/>
          <p:nvPr>
            <p:ph idx="2" type="body"/>
          </p:nvPr>
        </p:nvSpPr>
        <p:spPr>
          <a:xfrm>
            <a:off x="4572000" y="724200"/>
            <a:ext cx="4572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t = (12345, 54321, 'hola!')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t[0]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12345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t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(12345, 54321, 'hola!')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 Las tuplas pueden anidarse:</a:t>
            </a:r>
            <a:endParaRPr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u = t, (1, 2, 3, 4, 5)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u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((12345, 54321, 'hola!'), (1, 2, 3, 4, 5))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 Las tuplas son inmutables:</a:t>
            </a:r>
            <a:endParaRPr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t[0] = 88888 ---&gt; </a:t>
            </a:r>
            <a:r>
              <a:rPr b="1" lang="es" sz="14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ERROR</a:t>
            </a:r>
            <a:endParaRPr b="1" sz="14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# pero pueden contener objetos mutables:</a:t>
            </a:r>
            <a:endParaRPr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v = ([1, 2, 3], [3, 2, 1])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v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([1, 2, 3], [3, 2, 1])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Diccionarios</a:t>
            </a:r>
            <a:endParaRPr/>
          </a:p>
        </p:txBody>
      </p:sp>
      <p:sp>
        <p:nvSpPr>
          <p:cNvPr id="352" name="Google Shape;352;p5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[</a:t>
            </a:r>
            <a:r>
              <a:rPr lang="es">
                <a:solidFill>
                  <a:srgbClr val="FFFF00"/>
                </a:solidFill>
              </a:rPr>
              <a:t>estructura</a:t>
            </a:r>
            <a:r>
              <a:rPr lang="es"/>
              <a:t>] = { [</a:t>
            </a:r>
            <a:r>
              <a:rPr lang="es">
                <a:solidFill>
                  <a:srgbClr val="00FFFF"/>
                </a:solidFill>
              </a:rPr>
              <a:t>key</a:t>
            </a:r>
            <a:r>
              <a:rPr lang="es"/>
              <a:t>] : [</a:t>
            </a:r>
            <a:r>
              <a:rPr lang="es">
                <a:solidFill>
                  <a:srgbClr val="FF00FF"/>
                </a:solidFill>
              </a:rPr>
              <a:t>val</a:t>
            </a:r>
            <a:r>
              <a:rPr lang="es"/>
              <a:t>] }</a:t>
            </a:r>
            <a:endParaRPr/>
          </a:p>
        </p:txBody>
      </p:sp>
      <p:sp>
        <p:nvSpPr>
          <p:cNvPr id="353" name="Google Shape;353;p54"/>
          <p:cNvSpPr txBox="1"/>
          <p:nvPr>
            <p:ph idx="2" type="body"/>
          </p:nvPr>
        </p:nvSpPr>
        <p:spPr>
          <a:xfrm>
            <a:off x="4583575" y="48000"/>
            <a:ext cx="4572000" cy="50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Formato Json : servicios de </a:t>
            </a: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aplicaciones</a:t>
            </a: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móviles</a:t>
            </a: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 , Base de datos NoSQL, Data Frames Pandas.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calificaciones</a:t>
            </a:r>
            <a:r>
              <a:rPr lang="es" sz="1400"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'Hugo':10,'Daniel':7.7,'Marcos':9.8,'Adrian':5.4,'Jorge':8,'Andrea':9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dic=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{ }</a:t>
            </a:r>
            <a:endParaRPr b="1" sz="1400">
              <a:solidFill>
                <a:srgbClr val="F3F3F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dic</a:t>
            </a:r>
            <a:r>
              <a:rPr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]=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'Hola Mundo'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dic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.update</a:t>
            </a:r>
            <a:r>
              <a:rPr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'b':'Python'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})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dic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.update</a:t>
            </a:r>
            <a:r>
              <a:rPr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dic2)</a:t>
            </a:r>
            <a:endParaRPr sz="14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dic</a:t>
            </a:r>
            <a:r>
              <a:rPr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]=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'Hola Mundo!'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dic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pop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del</a:t>
            </a: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 dic</a:t>
            </a:r>
            <a:r>
              <a:rPr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400">
              <a:solidFill>
                <a:srgbClr val="F3F3F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dic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keys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dic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values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3F3F3"/>
                </a:solidFill>
                <a:latin typeface="Consolas"/>
                <a:ea typeface="Consolas"/>
                <a:cs typeface="Consolas"/>
                <a:sym typeface="Consolas"/>
              </a:rPr>
              <a:t>dic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('b')</a:t>
            </a:r>
            <a:endParaRPr sz="1400">
              <a:solidFill>
                <a:srgbClr val="F3F3F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Diccionarios</a:t>
            </a:r>
            <a:endParaRPr/>
          </a:p>
        </p:txBody>
      </p:sp>
      <p:sp>
        <p:nvSpPr>
          <p:cNvPr id="359" name="Google Shape;359;p5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Práctica</a:t>
            </a:r>
            <a:endParaRPr/>
          </a:p>
        </p:txBody>
      </p:sp>
      <p:sp>
        <p:nvSpPr>
          <p:cNvPr id="360" name="Google Shape;360;p55"/>
          <p:cNvSpPr txBox="1"/>
          <p:nvPr>
            <p:ph idx="2" type="body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sz="1400"/>
              <a:t>Crear el diccionario con los siguientes elementos.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sz="1400"/>
              <a:t>Modificar el diccionario [dev,bd,M/F,beca].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sz="1400"/>
              <a:t>Agregar un nuevo elemento de tipo diccionario en el arreglo de datos con la siguiente info {‘dom’:[val], ‘tel’:[val] }.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sz="1400"/>
              <a:t>Integrar un nuevo alumno con la </a:t>
            </a:r>
            <a:r>
              <a:rPr lang="es" sz="1400"/>
              <a:t>función</a:t>
            </a:r>
            <a:r>
              <a:rPr lang="es" sz="1400"/>
              <a:t> .</a:t>
            </a:r>
            <a:r>
              <a:rPr b="1" lang="es" sz="1400"/>
              <a:t>update()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/>
              <a:t>dic</a:t>
            </a:r>
            <a:r>
              <a:rPr lang="es" sz="1400"/>
              <a:t>=</a:t>
            </a:r>
            <a:r>
              <a:rPr lang="es" sz="1400">
                <a:solidFill>
                  <a:srgbClr val="FFFF00"/>
                </a:solidFill>
              </a:rPr>
              <a:t>{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'Hugo':10,'Daniel':7.7,'Marcos':9.8,'Adrian':5.4,'Jorge':8,'Andrea':9</a:t>
            </a:r>
            <a:r>
              <a:rPr lang="es" sz="1400">
                <a:solidFill>
                  <a:srgbClr val="FFFF00"/>
                </a:solidFill>
              </a:rPr>
              <a:t>}</a:t>
            </a:r>
            <a:endParaRPr sz="1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/>
              <a:t>dic=</a:t>
            </a:r>
            <a:r>
              <a:rPr lang="es" sz="1400">
                <a:solidFill>
                  <a:srgbClr val="FFFF00"/>
                </a:solidFill>
              </a:rPr>
              <a:t>{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'Hugo':[10,9,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'M'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],'Daniel':[7.7,7,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'M'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],'Marcos':[9.8,9,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'M'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],'Adrian':[5.4,9,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'M'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],'Jorge':[8,10,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'M'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],'Andrea':[9,9,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'F'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r>
              <a:rPr lang="es" sz="1400">
                <a:solidFill>
                  <a:srgbClr val="FFFF00"/>
                </a:solidFill>
              </a:rPr>
              <a:t>}</a:t>
            </a:r>
            <a:endParaRPr sz="1400">
              <a:solidFill>
                <a:srgbClr val="FF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/>
              <a:t>dic=</a:t>
            </a:r>
            <a:r>
              <a:rPr lang="es" sz="1400">
                <a:solidFill>
                  <a:srgbClr val="FFFF00"/>
                </a:solidFill>
              </a:rPr>
              <a:t>{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'Hugo':[10,9,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'M'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400">
                <a:solidFill>
                  <a:srgbClr val="FFFF00"/>
                </a:solidFill>
              </a:rPr>
              <a:t>{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'dom':'x','tel':'x'</a:t>
            </a:r>
            <a:r>
              <a:rPr lang="es" sz="1400">
                <a:solidFill>
                  <a:srgbClr val="FFFF00"/>
                </a:solidFill>
              </a:rPr>
              <a:t>}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],...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400"/>
              <a:t>dic.update(</a:t>
            </a:r>
            <a:r>
              <a:rPr lang="es" sz="1400">
                <a:solidFill>
                  <a:srgbClr val="FFFF00"/>
                </a:solidFill>
              </a:rPr>
              <a:t>{ dic }</a:t>
            </a:r>
            <a:r>
              <a:rPr lang="es" sz="1400"/>
              <a:t>)</a:t>
            </a:r>
            <a:endParaRPr b="1" sz="1400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Diccionarios &amp; Ciclos</a:t>
            </a:r>
            <a:endParaRPr/>
          </a:p>
        </p:txBody>
      </p:sp>
      <p:sp>
        <p:nvSpPr>
          <p:cNvPr id="366" name="Google Shape;366;p5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Ciclo FOR</a:t>
            </a:r>
            <a:endParaRPr/>
          </a:p>
        </p:txBody>
      </p:sp>
      <p:sp>
        <p:nvSpPr>
          <p:cNvPr id="367" name="Google Shape;367;p56"/>
          <p:cNvSpPr txBox="1"/>
          <p:nvPr>
            <p:ph idx="2" type="body"/>
          </p:nvPr>
        </p:nvSpPr>
        <p:spPr>
          <a:xfrm>
            <a:off x="4887800" y="374775"/>
            <a:ext cx="3837000" cy="46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Estudiantes Ing: 10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----------- HUGO ----------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ombre: Hugo García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Programación</a:t>
            </a: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:  9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Base Datos:  9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Genero:  M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Edad: 24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Beca: SI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&lt;&lt;Datos Contacto&gt;&gt;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Domicilio: </a:t>
            </a: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Pabellón</a:t>
            </a: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 A.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Cel.:  465909023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Email: ejemplo@gmail.com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--------- HOGM3 ----------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b="1">
              <a:solidFill>
                <a:srgbClr val="00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Subalgoritmos</a:t>
            </a:r>
            <a:endParaRPr/>
          </a:p>
        </p:txBody>
      </p:sp>
      <p:sp>
        <p:nvSpPr>
          <p:cNvPr id="373" name="Google Shape;373;p5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Funciones/Procedimientos</a:t>
            </a:r>
            <a:endParaRPr/>
          </a:p>
        </p:txBody>
      </p:sp>
      <p:sp>
        <p:nvSpPr>
          <p:cNvPr id="374" name="Google Shape;374;p57"/>
          <p:cNvSpPr txBox="1"/>
          <p:nvPr>
            <p:ph idx="2" type="body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Son </a:t>
            </a:r>
            <a:r>
              <a:rPr lang="es" sz="1400"/>
              <a:t>módulos</a:t>
            </a:r>
            <a:r>
              <a:rPr lang="es" sz="1400"/>
              <a:t> que nos permiten contener algoritmos.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Enfocados a tareas </a:t>
            </a:r>
            <a:r>
              <a:rPr lang="es" sz="1400"/>
              <a:t>específicas dentro de un algoritmo principal</a:t>
            </a:r>
            <a:r>
              <a:rPr lang="es" sz="1400"/>
              <a:t>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Simplifica la codificación reutilizando el </a:t>
            </a:r>
            <a:r>
              <a:rPr lang="es" sz="1400"/>
              <a:t>código</a:t>
            </a:r>
            <a:r>
              <a:rPr lang="es" sz="1400"/>
              <a:t> cada vez que se haga uso de él.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1" lang="es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[nombre]</a:t>
            </a:r>
            <a:r>
              <a:rPr b="1" lang="es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lang="es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[p1],...[pN]</a:t>
            </a:r>
            <a:r>
              <a:rPr b="1" lang="es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s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99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s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[contenido]</a:t>
            </a:r>
            <a:endParaRPr b="1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99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s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1" lang="es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 [valor]</a:t>
            </a:r>
            <a:endParaRPr b="1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99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La palabra para empezar una </a:t>
            </a:r>
            <a:r>
              <a:rPr lang="es" sz="1400"/>
              <a:t>función</a:t>
            </a:r>
            <a:r>
              <a:rPr lang="es" sz="1400"/>
              <a:t> es </a:t>
            </a:r>
            <a:r>
              <a:rPr b="1" lang="es" sz="1400"/>
              <a:t>def</a:t>
            </a:r>
            <a:r>
              <a:rPr lang="es" sz="1400"/>
              <a:t>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El nombre debe ser utilizado solamente para definir la </a:t>
            </a:r>
            <a:r>
              <a:rPr lang="es" sz="1400"/>
              <a:t>función</a:t>
            </a:r>
            <a:r>
              <a:rPr lang="es" sz="1400"/>
              <a:t> y sus llamados.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Los </a:t>
            </a:r>
            <a:r>
              <a:rPr lang="es" sz="1400"/>
              <a:t>parámetros</a:t>
            </a:r>
            <a:r>
              <a:rPr lang="es" sz="1400"/>
              <a:t> deben tener el mismo orden en el llamado.</a:t>
            </a:r>
            <a:endParaRPr sz="14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Funciones</a:t>
            </a:r>
            <a:endParaRPr/>
          </a:p>
        </p:txBody>
      </p:sp>
      <p:sp>
        <p:nvSpPr>
          <p:cNvPr id="380" name="Google Shape;380;p5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Práctica</a:t>
            </a:r>
            <a:endParaRPr/>
          </a:p>
        </p:txBody>
      </p:sp>
      <p:sp>
        <p:nvSpPr>
          <p:cNvPr id="381" name="Google Shape;381;p58"/>
          <p:cNvSpPr txBox="1"/>
          <p:nvPr>
            <p:ph idx="2" type="body"/>
          </p:nvPr>
        </p:nvSpPr>
        <p:spPr>
          <a:xfrm>
            <a:off x="4572000" y="-125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mi_funcion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(a</a:t>
            </a: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,b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'A={},B={}'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,b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Suma: {} 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+b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Resta: {} 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-b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Multiplicación: {} 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*b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print(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División: {} '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.format(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/b</a:t>
            </a:r>
            <a:r>
              <a:rPr b="1" lang="es" sz="1400">
                <a:solidFill>
                  <a:srgbClr val="FFE5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mi_funcion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(3</a:t>
            </a:r>
            <a:r>
              <a:rPr b="1" lang="es" sz="1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,2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#-------------  EJERCICIO ---------------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s" sz="1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mi_funcion_2_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({dic})</a:t>
            </a: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b="1" sz="1400">
              <a:solidFill>
                <a:srgbClr val="00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FFFF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[contenido]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lang="es" sz="14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1" lang="es" sz="1400">
                <a:solidFill>
                  <a:srgbClr val="FF9900"/>
                </a:solidFill>
                <a:latin typeface="Consolas"/>
                <a:ea typeface="Consolas"/>
                <a:cs typeface="Consolas"/>
                <a:sym typeface="Consolas"/>
              </a:rPr>
              <a:t> [valor]</a:t>
            </a:r>
            <a:endParaRPr b="1" sz="1400">
              <a:solidFill>
                <a:srgbClr val="FF99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 Parte I</a:t>
            </a:r>
            <a:endParaRPr/>
          </a:p>
        </p:txBody>
      </p:sp>
      <p:sp>
        <p:nvSpPr>
          <p:cNvPr id="387" name="Google Shape;387;p5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Siguiente Sección MongoDB</a:t>
            </a:r>
            <a:endParaRPr/>
          </a:p>
        </p:txBody>
      </p:sp>
      <p:sp>
        <p:nvSpPr>
          <p:cNvPr id="388" name="Google Shape;388;p59"/>
          <p:cNvSpPr txBox="1"/>
          <p:nvPr>
            <p:ph idx="2" type="body"/>
          </p:nvPr>
        </p:nvSpPr>
        <p:spPr>
          <a:xfrm>
            <a:off x="4572000" y="258475"/>
            <a:ext cx="4572000" cy="471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 POR SU ATENCIÓN!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Dr. Victor Manuel Rodriguez Moreno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Investigador y Responsable en el Laboratorio Nacional de Modelaje y Sensores Remotos, INIFAP, campo Experimental </a:t>
            </a:r>
            <a:r>
              <a:rPr lang="es"/>
              <a:t>Pabellón de Arteaga.</a:t>
            </a:r>
            <a:r>
              <a:rPr lang="es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800"/>
              <a:buChar char="●"/>
            </a:pPr>
            <a:r>
              <a:rPr lang="es">
                <a:solidFill>
                  <a:srgbClr val="00FFFF"/>
                </a:solidFill>
              </a:rPr>
              <a:t>rodriguez.victor@inifap.gob.mx </a:t>
            </a:r>
            <a:endParaRPr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ITIC. Edwin C. García Alcocer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Técnico de apoyo</a:t>
            </a:r>
            <a:r>
              <a:rPr lang="es"/>
              <a:t> </a:t>
            </a:r>
            <a:r>
              <a:rPr lang="es"/>
              <a:t>Área</a:t>
            </a:r>
            <a:r>
              <a:rPr lang="es"/>
              <a:t> Sistemas en el LNMySR.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s" u="sng">
                <a:solidFill>
                  <a:schemeClr val="hlink"/>
                </a:solidFill>
                <a:hlinkClick r:id="rId3"/>
              </a:rPr>
              <a:t>edwin.c.garcia.alcocer@gmail.com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389" name="Google Shape;389;p59"/>
          <p:cNvSpPr txBox="1"/>
          <p:nvPr/>
        </p:nvSpPr>
        <p:spPr>
          <a:xfrm>
            <a:off x="333000" y="4430875"/>
            <a:ext cx="39102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u="sng">
                <a:solidFill>
                  <a:schemeClr val="accent5"/>
                </a:solidFill>
                <a:hlinkClick r:id="rId4"/>
              </a:rPr>
              <a:t>https://clima.inifap.gob.mx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143550" y="1233175"/>
            <a:ext cx="4428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Instalación y configuración de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paquetería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" name="Google Shape;80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Instalación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básica, configuración mínima.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" name="Google Shape;81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Anaconda: Python 3.7 &amp; Python 2.7, Arquitectura 32bits &amp; 64bits del Sistema Operativo.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macOS, GNU/Linux.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15 millones de usuarios activos.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Enfocado al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análisis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de datos con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escalabilidad: Integra modelos de Machine learning &amp; Deep Learning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Software Libre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Google Shape;87;p18"/>
          <p:cNvSpPr txBox="1"/>
          <p:nvPr>
            <p:ph idx="1" type="subTitle"/>
          </p:nvPr>
        </p:nvSpPr>
        <p:spPr>
          <a:xfrm>
            <a:off x="417300" y="2792400"/>
            <a:ext cx="3741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Los usuarios tienen la libertad de ejecutar, copiar, distribuir, estudiar, modificar y mejorar el software.</a:t>
            </a:r>
            <a:endParaRPr sz="1800">
              <a:solidFill>
                <a:srgbClr val="CCCCC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8" name="Google Shape;88;p18"/>
          <p:cNvSpPr txBox="1"/>
          <p:nvPr>
            <p:ph idx="2" type="body"/>
          </p:nvPr>
        </p:nvSpPr>
        <p:spPr>
          <a:xfrm>
            <a:off x="4659050" y="1562400"/>
            <a:ext cx="4320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s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Cuando los usuarios no controlan el programa, decimos que dicho programa «no es libre», o que es «privativo».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s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El software libre puede ser comercializado.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s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Richard Matthew Stallman.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Char char="●"/>
            </a:pPr>
            <a:r>
              <a:rPr lang="es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Free Software Foundation: Surgió en la década de los 80.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9" name="Google Shape;89;p18"/>
          <p:cNvPicPr preferRelativeResize="0"/>
          <p:nvPr/>
        </p:nvPicPr>
        <p:blipFill rotWithShape="1">
          <a:blip r:embed="rId3">
            <a:alphaModFix/>
          </a:blip>
          <a:srcRect b="29533" l="21359" r="12080" t="14084"/>
          <a:stretch/>
        </p:blipFill>
        <p:spPr>
          <a:xfrm>
            <a:off x="6024675" y="66325"/>
            <a:ext cx="1714500" cy="196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Las cuatro libertades del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software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libre: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 libertad de ejecutar el programa como se desee, con cualquier propósito (libertad 0).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 libertad de estudiar cómo funciona el programa, y cambiarlo para que haga lo que usted quiera (libertad 1). El acceso al código fuente es una condición necesaria para ello.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 libertad de redistribuir copias para ayudar a otros (libertad 2).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s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 libertad de distribuir copias de sus versiones modificadas a terceros (libertad 3). Esto le permite ofrecer a toda la comunidad la oportunidad de beneficiarse de las modificaciones. El acceso al código fuente es una condición necesaria para ello.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OpenSource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Free= Libre/Gratuito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20"/>
          <p:cNvSpPr txBox="1"/>
          <p:nvPr>
            <p:ph idx="2" type="body"/>
          </p:nvPr>
        </p:nvSpPr>
        <p:spPr>
          <a:xfrm>
            <a:off x="4548900" y="1920600"/>
            <a:ext cx="4453800" cy="29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Puede integrarse como una respuesta al confuso término de Software Libre (Free Software).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No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promueve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del todo las cuatro libertades esenciales del software libre.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Surgió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en la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década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de los 90.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Se enfoca más en los beneficios prácticos que en cuestiones éticas o de libertad que tanto se destacan en el software libre.​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4225" y="15500"/>
            <a:ext cx="1789000" cy="160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Historia de Python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" name="Google Shape;109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Lato"/>
                <a:ea typeface="Lato"/>
                <a:cs typeface="Lato"/>
                <a:sym typeface="Lato"/>
              </a:rPr>
              <a:t>Guido van Rossum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s" sz="1800">
                <a:latin typeface="Lato"/>
                <a:ea typeface="Lato"/>
                <a:cs typeface="Lato"/>
                <a:sym typeface="Lato"/>
              </a:rPr>
              <a:t>31 de enero de 1956 (63 años) Países Bajos, Holanda. 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21"/>
          <p:cNvSpPr txBox="1"/>
          <p:nvPr>
            <p:ph idx="2" type="body"/>
          </p:nvPr>
        </p:nvSpPr>
        <p:spPr>
          <a:xfrm>
            <a:off x="4778450" y="2571750"/>
            <a:ext cx="4045200" cy="26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Descendiente del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lenguaje de programación ABC.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Python fue pensado y trabajado desde diciembre de 1989.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Actual trabajo, DropBox.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s">
                <a:latin typeface="Lato"/>
                <a:ea typeface="Lato"/>
                <a:cs typeface="Lato"/>
                <a:sym typeface="Lato"/>
              </a:rPr>
              <a:t>Julio del 2018, no forma parte de las 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decisiones</a:t>
            </a:r>
            <a:r>
              <a:rPr lang="es">
                <a:latin typeface="Lato"/>
                <a:ea typeface="Lato"/>
                <a:cs typeface="Lato"/>
                <a:sym typeface="Lato"/>
              </a:rPr>
              <a:t> sobre el lenguaje.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11229" l="0" r="0" t="2652"/>
          <a:stretch/>
        </p:blipFill>
        <p:spPr>
          <a:xfrm>
            <a:off x="5929250" y="194500"/>
            <a:ext cx="1743600" cy="22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